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59" r:id="rId2"/>
    <p:sldMasterId id="2147483664" r:id="rId3"/>
  </p:sldMasterIdLst>
  <p:notesMasterIdLst>
    <p:notesMasterId r:id="rId47"/>
  </p:notesMasterIdLst>
  <p:handoutMasterIdLst>
    <p:handoutMasterId r:id="rId48"/>
  </p:handoutMasterIdLst>
  <p:sldIdLst>
    <p:sldId id="256" r:id="rId4"/>
    <p:sldId id="257" r:id="rId5"/>
    <p:sldId id="325" r:id="rId6"/>
    <p:sldId id="334" r:id="rId7"/>
    <p:sldId id="335" r:id="rId8"/>
    <p:sldId id="336" r:id="rId9"/>
    <p:sldId id="339" r:id="rId10"/>
    <p:sldId id="338" r:id="rId11"/>
    <p:sldId id="329" r:id="rId12"/>
    <p:sldId id="340" r:id="rId13"/>
    <p:sldId id="341" r:id="rId14"/>
    <p:sldId id="342" r:id="rId15"/>
    <p:sldId id="343" r:id="rId16"/>
    <p:sldId id="345" r:id="rId17"/>
    <p:sldId id="347" r:id="rId18"/>
    <p:sldId id="348" r:id="rId19"/>
    <p:sldId id="350" r:id="rId20"/>
    <p:sldId id="361" r:id="rId21"/>
    <p:sldId id="352" r:id="rId22"/>
    <p:sldId id="362" r:id="rId23"/>
    <p:sldId id="326" r:id="rId24"/>
    <p:sldId id="364" r:id="rId25"/>
    <p:sldId id="365" r:id="rId26"/>
    <p:sldId id="366" r:id="rId27"/>
    <p:sldId id="375" r:id="rId28"/>
    <p:sldId id="372" r:id="rId29"/>
    <p:sldId id="373" r:id="rId30"/>
    <p:sldId id="374" r:id="rId31"/>
    <p:sldId id="376" r:id="rId32"/>
    <p:sldId id="385" r:id="rId33"/>
    <p:sldId id="386" r:id="rId34"/>
    <p:sldId id="387" r:id="rId35"/>
    <p:sldId id="388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9" r:id="rId45"/>
    <p:sldId id="296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66CCFF"/>
    <a:srgbClr val="0099FF"/>
    <a:srgbClr val="0DD2D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5486" autoAdjust="0"/>
  </p:normalViewPr>
  <p:slideViewPr>
    <p:cSldViewPr showGuides="1">
      <p:cViewPr varScale="1">
        <p:scale>
          <a:sx n="110" d="100"/>
          <a:sy n="110" d="100"/>
        </p:scale>
        <p:origin x="245" y="77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E857-FA80-42FD-B162-41B2A2E1E1C0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5F6BE-D3C4-49DD-B713-542D433C8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08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3F161-EA16-4540-AD6C-54BDB9687A6A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AE9C2-5881-4A10-94B1-2302DB879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3597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6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81" y="543613"/>
            <a:ext cx="174011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C64DFBE-D021-44BF-84ED-0689DA9792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9062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8088BE3-25C4-4317-8E12-7D1A9D090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417417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EC57DB4C-56C5-4184-94AB-42B64ED6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41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55776" y="1263998"/>
            <a:ext cx="2772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33752" y="1263998"/>
            <a:ext cx="1835776" cy="1728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33752" y="2991806"/>
            <a:ext cx="1835776" cy="1728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-윤고딕320" panose="02030504000101010101" pitchFamily="18" charset="-127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3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CDD39FC-21AE-426E-8E87-9C13FB19D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1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411760" y="3939902"/>
            <a:ext cx="2160240" cy="1203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572000" y="0"/>
            <a:ext cx="2160240" cy="1203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11760" y="0"/>
            <a:ext cx="216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240" y="1183500"/>
            <a:ext cx="216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BF6959B0-C2CF-4B20-8551-4F7B5D707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1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-윤고딕320" panose="02030504000101010101" pitchFamily="18" charset="-127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1484"/>
            <a:ext cx="339430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75616" y="1443924"/>
            <a:ext cx="3104295" cy="2135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DFE3B7D1-E0BB-48C3-B7AA-0D1316F6C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80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2890433"/>
            <a:ext cx="9144000" cy="2253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20696" y="1552933"/>
            <a:ext cx="1298551" cy="2242953"/>
            <a:chOff x="2627784" y="1825002"/>
            <a:chExt cx="1198166" cy="2069560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3" name="Oval 12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  <p:sp>
            <p:nvSpPr>
              <p:cNvPr id="14" name="Rounded Rectangle 13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</p:grpSp>
      </p:grpSp>
      <p:sp>
        <p:nvSpPr>
          <p:cNvPr id="7" name="Picture Placeholder 2"/>
          <p:cNvSpPr>
            <a:spLocks noGrp="1"/>
          </p:cNvSpPr>
          <p:nvPr userDrawn="1">
            <p:ph type="pic" idx="1" hasCustomPrompt="1"/>
          </p:nvPr>
        </p:nvSpPr>
        <p:spPr>
          <a:xfrm>
            <a:off x="994588" y="1742834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910527" y="2088604"/>
            <a:ext cx="1298551" cy="2242953"/>
            <a:chOff x="2627784" y="1825002"/>
            <a:chExt cx="1198166" cy="2069560"/>
          </a:xfrm>
        </p:grpSpPr>
        <p:sp>
          <p:nvSpPr>
            <p:cNvPr id="17" name="Rounded Rectangle 1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0" name="Oval 1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  <p:sp>
            <p:nvSpPr>
              <p:cNvPr id="21" name="Rounded Rectangle 2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</p:grpSp>
      </p:grpSp>
      <p:sp>
        <p:nvSpPr>
          <p:cNvPr id="2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84419" y="2291784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900358" y="1383368"/>
            <a:ext cx="1298551" cy="2242953"/>
            <a:chOff x="2627784" y="1825002"/>
            <a:chExt cx="1198166" cy="2069560"/>
          </a:xfrm>
        </p:grpSpPr>
        <p:sp>
          <p:nvSpPr>
            <p:cNvPr id="24" name="Rounded Rectangle 23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7" name="Oval 26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  <p:sp>
            <p:nvSpPr>
              <p:cNvPr id="28" name="Rounded Rectangle 27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</p:grpSp>
      </p:grpSp>
      <p:sp>
        <p:nvSpPr>
          <p:cNvPr id="2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974250" y="1586548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890188" y="2345021"/>
            <a:ext cx="1298551" cy="2242953"/>
            <a:chOff x="2627784" y="1825002"/>
            <a:chExt cx="1198166" cy="2069560"/>
          </a:xfrm>
        </p:grpSpPr>
        <p:sp>
          <p:nvSpPr>
            <p:cNvPr id="31" name="Rounded Rectangle 3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20" panose="02030504000101010101" pitchFamily="18" charset="-127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  <p:sp>
            <p:nvSpPr>
              <p:cNvPr id="35" name="Rounded Rectangle 3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</a:endParaRPr>
              </a:p>
            </p:txBody>
          </p:sp>
        </p:grpSp>
      </p:grpSp>
      <p:sp>
        <p:nvSpPr>
          <p:cNvPr id="3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4080" y="2548201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-윤고딕320" panose="02030504000101010101" pitchFamily="18" charset="-127"/>
              <a:cs typeface="Arial" pitchFamily="34" charset="0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4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4E79C756-C6EC-4C39-A06C-30289A840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-윤고딕320" panose="02030504000101010101" pitchFamily="18" charset="-127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20" panose="02030504000101010101" pitchFamily="18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4F7A5E7-F4C0-4D1C-BCC6-295228117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92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699792" y="1851670"/>
            <a:ext cx="6444208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619671" cy="51435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 userDrawn="1"/>
        </p:nvCxnSpPr>
        <p:spPr>
          <a:xfrm>
            <a:off x="711746" y="4952174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31840" y="2233427"/>
            <a:ext cx="5472608" cy="3999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2683835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bg1"/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0" y="3332174"/>
            <a:ext cx="108745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 userDrawn="1"/>
        </p:nvCxnSpPr>
        <p:spPr>
          <a:xfrm>
            <a:off x="0" y="195486"/>
            <a:ext cx="914399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A1D4C68B-13E6-46DB-B989-0B638359B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85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699792" y="1851670"/>
            <a:ext cx="6444208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619671" cy="51435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 userDrawn="1"/>
        </p:nvCxnSpPr>
        <p:spPr>
          <a:xfrm>
            <a:off x="711746" y="4952174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31840" y="2233427"/>
            <a:ext cx="5472608" cy="3999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2683835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bg1"/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0" y="3332174"/>
            <a:ext cx="108745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 userDrawn="1"/>
        </p:nvCxnSpPr>
        <p:spPr>
          <a:xfrm>
            <a:off x="0" y="195486"/>
            <a:ext cx="914399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D8BD510B-BF30-48E5-87AD-6C7CD676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993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699792" y="1851670"/>
            <a:ext cx="6444208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619671" cy="51435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 userDrawn="1"/>
        </p:nvCxnSpPr>
        <p:spPr>
          <a:xfrm>
            <a:off x="711746" y="4952174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31840" y="2233427"/>
            <a:ext cx="5472608" cy="3999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2683835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bg1"/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0" y="3332174"/>
            <a:ext cx="108745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 userDrawn="1"/>
        </p:nvCxnSpPr>
        <p:spPr>
          <a:xfrm>
            <a:off x="0" y="195486"/>
            <a:ext cx="914399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AA9B8569-416D-48AA-8FC6-CF3A7CFB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2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3003550"/>
            <a:ext cx="9144001" cy="213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55576" y="2157550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51471"/>
            <a:ext cx="9144000" cy="648071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AFCF31D-C6CE-4C4C-AE5A-2A4429FEF2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699566"/>
            <a:ext cx="9143999" cy="216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con be replaced with your own text</a:t>
            </a:r>
            <a:endParaRPr lang="ko-KR" altLang="en-US" dirty="0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165A1AE-368B-44DC-A9A3-C3294844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5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6842" y="807554"/>
            <a:ext cx="7050317" cy="352839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403648" y="1131590"/>
            <a:ext cx="6336704" cy="28803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043608" y="2924944"/>
            <a:ext cx="7056784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43608" y="3513851"/>
            <a:ext cx="7056784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  <p:pic>
        <p:nvPicPr>
          <p:cNvPr id="3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15" y="1318423"/>
            <a:ext cx="985234" cy="14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C443A3D-D664-49AB-BB19-C9810D855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13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-윤고딕320" panose="02030504000101010101" pitchFamily="18" charset="-127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58C1605-D9B2-498D-808B-8CCCBCAA8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9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619671" cy="51435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584000" y="25735"/>
            <a:ext cx="7560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0" y="3332174"/>
            <a:ext cx="108745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 userDrawn="1"/>
        </p:nvCxnSpPr>
        <p:spPr>
          <a:xfrm>
            <a:off x="711746" y="4952174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03C0822-758D-4C57-9997-900BEAEDA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14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76326" y="1262118"/>
            <a:ext cx="1584176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08504" cy="82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cs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179884" y="1352118"/>
            <a:ext cx="144016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433" y="1437715"/>
            <a:ext cx="1296144" cy="16199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516784" y="1352118"/>
            <a:ext cx="144016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3226" y="1442119"/>
            <a:ext cx="1296144" cy="16199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2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35ACA106-8762-4990-8C30-15F8D48CC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57639899-E0C1-4748-89EF-4BF02FC00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4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20000" y="442505"/>
            <a:ext cx="7704000" cy="4281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81C158A-5F6B-4889-B3DE-072C322F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0" y="1635646"/>
            <a:ext cx="4217146" cy="2310733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7764" y="1731146"/>
            <a:ext cx="2952328" cy="1905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-윤고딕320" panose="02030504000101010101" pitchFamily="18" charset="-127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8ED12907-1DA6-42C5-9938-483873A95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2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095436-B6EF-47BF-AB04-06D7C00A6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35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8" r:id="rId2"/>
    <p:sldLayoutId id="214748368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FF571B-6C0A-49DF-85C5-B34749C83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3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70" r:id="rId4"/>
    <p:sldLayoutId id="2147483674" r:id="rId5"/>
    <p:sldLayoutId id="2147483673" r:id="rId6"/>
    <p:sldLayoutId id="2147483672" r:id="rId7"/>
    <p:sldLayoutId id="2147483675" r:id="rId8"/>
    <p:sldLayoutId id="2147483677" r:id="rId9"/>
    <p:sldLayoutId id="2147483676" r:id="rId10"/>
    <p:sldLayoutId id="2147483682" r:id="rId11"/>
    <p:sldLayoutId id="2147483683" r:id="rId12"/>
    <p:sldLayoutId id="2147483684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7760F-1E81-41D9-B19B-514C464B6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3C993-BE2F-4439-B0A2-31B379C6F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8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5514" y="3867894"/>
            <a:ext cx="8712969" cy="1174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r>
              <a:rPr lang="ko-KR" altLang="en-US" sz="1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피포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페인팅” 자동 제작 시스템</a:t>
            </a:r>
            <a:endParaRPr lang="en-US" altLang="ko-KR" sz="1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b="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r>
              <a:rPr lang="en-US" altLang="ko-KR" b="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Pipo</a:t>
            </a:r>
            <a:r>
              <a:rPr lang="en-US" altLang="ko-KR" b="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Painting” Auto Creation </a:t>
            </a:r>
            <a:r>
              <a:rPr lang="en-US" altLang="ko-KR" b="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System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                                          						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55886"/>
            <a:ext cx="9143998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Easy </a:t>
            </a:r>
            <a:r>
              <a:rPr lang="en-US" altLang="ko-KR" sz="32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Pipo</a:t>
            </a:r>
            <a:endParaRPr lang="ko-KR" altLang="en-US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008D04-A61C-44B9-9FC1-7179375C9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8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SW Architecture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59" y="1059582"/>
            <a:ext cx="6528725" cy="3672407"/>
          </a:xfrm>
          <a:prstGeom prst="rect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78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작업 분할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구조도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WBS)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16" y="1059582"/>
            <a:ext cx="5883811" cy="3672408"/>
          </a:xfrm>
          <a:prstGeom prst="rect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12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순서도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(Flow Chart)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3" y="1059582"/>
            <a:ext cx="2495077" cy="3826910"/>
          </a:xfrm>
          <a:prstGeom prst="rect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06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Painting()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8000" y="987574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bilateralFilter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적용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medianBlur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적용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8757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8000" y="2067694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K-Means 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 적용 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=&gt; Color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K = 16, 24,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Initial Centroids</a:t>
            </a: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6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++ 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5656" y="20676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8000" y="3347870"/>
            <a:ext cx="6268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이미지 확장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확장 과정에서 생성된 새로운 색상을 기존 색상으로 병합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Color Vector </a:t>
            </a:r>
            <a:r>
              <a:rPr lang="en-US" altLang="ko-KR" sz="16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Distatnce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계산하여 유사 색상 매칭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1) RGB Distance 2) HSV Distance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007" y="334787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1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DrawLine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00" y="9875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Pixel Color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기준으로 경계선을 모두 검은색으로 변경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선이 끊기지 않고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1 pixel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로 얇게 그어짐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98757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8000" y="2067694"/>
            <a:ext cx="3672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Numbering 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모듈 적용을 위해 이미지 가장자리에 임의의 선을 그어줌</a:t>
            </a:r>
            <a:endParaRPr lang="en-US" altLang="ko-KR" sz="1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5656" y="20676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9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Numbering()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75656" y="98757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170765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7007" y="308770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8000" y="987574"/>
            <a:ext cx="5707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COLOR_BGR2LAB() 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이용</a:t>
            </a:r>
            <a:r>
              <a:rPr lang="en-US" altLang="ko-KR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3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이미지 레이블을 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추출</a:t>
            </a:r>
            <a:endParaRPr lang="ko-KR" altLang="en-US" sz="13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getContoursFromImage</a:t>
            </a:r>
            <a:r>
              <a:rPr lang="en-US" altLang="ko-KR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이용</a:t>
            </a:r>
            <a:r>
              <a:rPr lang="en-US" altLang="ko-KR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Binary Image,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3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c</a:t>
            </a:r>
            <a:r>
              <a:rPr lang="en-US" altLang="ko-KR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ontours, hierarchy</a:t>
            </a:r>
            <a:r>
              <a:rPr lang="ko-KR" altLang="en-US" sz="13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3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추출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8000" y="1707654"/>
            <a:ext cx="5760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백지상태의 결과 이미지를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생성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하나씩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읽음</a:t>
            </a:r>
            <a:endParaRPr lang="en-US" altLang="ko-KR" sz="1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contourArea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이용해서 면적 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80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미만인 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제거</a:t>
            </a:r>
            <a:endParaRPr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h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ierarchy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분석하여 각 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모든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자식을 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masking</a:t>
            </a:r>
            <a:endParaRPr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distanceTransform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en-US" altLang="ko-KR" sz="1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minMaxLoc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통해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내심과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반지름을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구함</a:t>
            </a:r>
            <a:endParaRPr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내접원 반지름이 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이하인 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제거</a:t>
            </a:r>
            <a:endParaRPr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8000" y="3084238"/>
            <a:ext cx="5707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drawContours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통해 해당 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결과 이미지에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그림</a:t>
            </a:r>
            <a:endParaRPr lang="en-US" altLang="ko-KR" sz="1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l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abel()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통해 해당 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contour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내부의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색상과 인덱스 추출</a:t>
            </a:r>
            <a:endParaRPr lang="en-US" altLang="ko-KR" sz="14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putText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통해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내심에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검출된 색상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인덱스 기입</a:t>
            </a:r>
            <a:endParaRPr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08768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4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8000" y="4083918"/>
            <a:ext cx="3902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</a:t>
            </a:r>
            <a:r>
              <a:rPr lang="en-US" altLang="ko-KR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ectangle()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이용하여 색상 인덱스 </a:t>
            </a:r>
            <a:r>
              <a:rPr lang="ko-KR" altLang="en-US" sz="1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레이블 기입</a:t>
            </a:r>
            <a:endParaRPr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2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설계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 INDEX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000"/>
            <a:ext cx="5119999" cy="288000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1728000"/>
            <a:ext cx="5120000" cy="288000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129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설계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 INDEX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000"/>
            <a:ext cx="5119999" cy="2879999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1728000"/>
            <a:ext cx="5120000" cy="2879999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92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설계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 INDEX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000"/>
            <a:ext cx="5119998" cy="2879999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1" y="1728000"/>
            <a:ext cx="5119998" cy="2879999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988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설계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– How to use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000"/>
            <a:ext cx="5119998" cy="2879998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1" y="1728000"/>
            <a:ext cx="5119998" cy="2879998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900000" lon="20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230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DD2D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298598" y="1185737"/>
            <a:ext cx="538036" cy="538036"/>
            <a:chOff x="4298598" y="1406129"/>
            <a:chExt cx="538036" cy="538036"/>
          </a:xfrm>
        </p:grpSpPr>
        <p:sp>
          <p:nvSpPr>
            <p:cNvPr id="63" name="Oval 62"/>
            <p:cNvSpPr/>
            <p:nvPr/>
          </p:nvSpPr>
          <p:spPr>
            <a:xfrm>
              <a:off x="4298598" y="1406129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387596" y="1490481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-윤고딕320" panose="02030504000101010101" pitchFamily="18" charset="-127"/>
                  <a:cs typeface="Arial" pitchFamily="34" charset="0"/>
                </a:rPr>
                <a:t>1</a:t>
              </a:r>
              <a:endParaRPr lang="ko-KR" altLang="en-US" b="1" dirty="0">
                <a:latin typeface="-윤고딕320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298598" y="2382746"/>
            <a:ext cx="538036" cy="538036"/>
            <a:chOff x="4298598" y="2241725"/>
            <a:chExt cx="538036" cy="538036"/>
          </a:xfrm>
        </p:grpSpPr>
        <p:sp>
          <p:nvSpPr>
            <p:cNvPr id="71" name="Oval 70"/>
            <p:cNvSpPr/>
            <p:nvPr/>
          </p:nvSpPr>
          <p:spPr>
            <a:xfrm>
              <a:off x="4298598" y="2241725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7596" y="2326077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-윤고딕320" panose="02030504000101010101" pitchFamily="18" charset="-127"/>
                  <a:cs typeface="Arial" pitchFamily="34" charset="0"/>
                </a:rPr>
                <a:t>2</a:t>
              </a:r>
              <a:endParaRPr lang="ko-KR" altLang="en-US" b="1" dirty="0">
                <a:latin typeface="-윤고딕320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98598" y="3543417"/>
            <a:ext cx="538036" cy="538036"/>
            <a:chOff x="4298598" y="3049560"/>
            <a:chExt cx="538036" cy="538036"/>
          </a:xfrm>
        </p:grpSpPr>
        <p:sp>
          <p:nvSpPr>
            <p:cNvPr id="72" name="Oval 71"/>
            <p:cNvSpPr/>
            <p:nvPr/>
          </p:nvSpPr>
          <p:spPr>
            <a:xfrm>
              <a:off x="4298598" y="3049560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87596" y="3133912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-윤고딕320" panose="02030504000101010101" pitchFamily="18" charset="-127"/>
                  <a:cs typeface="Arial" pitchFamily="34" charset="0"/>
                </a:rPr>
                <a:t>3</a:t>
              </a:r>
              <a:endParaRPr lang="ko-KR" altLang="en-US" b="1" dirty="0">
                <a:latin typeface="-윤고딕320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032682" y="1041579"/>
            <a:ext cx="34997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Intro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/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 1)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아이디어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2)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필요성 및 목표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3)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기대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효과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032682" y="2265715"/>
            <a:ext cx="34997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Contents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/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 1)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구조도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2)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모듈 설계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3) UI</a:t>
            </a:r>
            <a:b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</a:b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9516" y="3643158"/>
            <a:ext cx="349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Results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16A72-79D0-4647-822B-E84C92C2C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설계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– What is </a:t>
            </a:r>
            <a:r>
              <a:rPr lang="en-US" altLang="ko-KR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Pipo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Painting?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43070"/>
            <a:ext cx="6192688" cy="3483387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81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371759"/>
            <a:ext cx="5472608" cy="399981"/>
          </a:xfrm>
        </p:spPr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Results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C26E06-1261-49B5-9DE8-57BEB7970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테스트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1C24DF-3CD0-458A-BDAC-F9947FB4E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8" y="0"/>
            <a:ext cx="9151217" cy="51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테스트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1C24DF-3CD0-458A-BDAC-F9947FB4E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1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테스트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1C24DF-3CD0-458A-BDAC-F9947FB4E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8" y="0"/>
            <a:ext cx="7533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9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8" y="0"/>
            <a:ext cx="7533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8" y="0"/>
            <a:ext cx="7533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8" y="0"/>
            <a:ext cx="7533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371759"/>
            <a:ext cx="5472608" cy="399981"/>
          </a:xfrm>
        </p:spPr>
        <p:txBody>
          <a:bodyPr/>
          <a:lstStyle/>
          <a:p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Intro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615A8E-F300-44C6-919E-89EF67541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1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467544" y="594742"/>
            <a:ext cx="1763768" cy="937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피포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페인팅이란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1674909"/>
            <a:ext cx="1943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원본 사진의 색상 경계선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부분만 남아있으며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해당 색에 해당하는 숫자가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적혀있는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도안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6732240" y="2212159"/>
            <a:ext cx="1944216" cy="937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그림을 어떻게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pPr marL="0" indent="0" algn="r">
              <a:lnSpc>
                <a:spcPct val="11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그린다는 걸까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32241" y="329232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사용자가 해당 숫자에 맞는 물감들만 덧칠하게 되면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그림이 손쉽게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완성됨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5ABA144E-4329-455D-9E92-3DC2A06846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7" r="16337"/>
          <a:stretch>
            <a:fillRect/>
          </a:stretch>
        </p:blipFill>
        <p:spPr/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4F85BB19-443E-434C-8D21-1E0CE438818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r="15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60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6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4" t="4368" r="6230" b="9375"/>
          <a:stretch/>
        </p:blipFill>
        <p:spPr>
          <a:xfrm>
            <a:off x="1403648" y="158045"/>
            <a:ext cx="3509929" cy="462672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10"/>
          <a:stretch/>
        </p:blipFill>
        <p:spPr>
          <a:xfrm>
            <a:off x="118380" y="147100"/>
            <a:ext cx="1141252" cy="462606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9" b="7196"/>
          <a:stretch/>
        </p:blipFill>
        <p:spPr>
          <a:xfrm>
            <a:off x="5057592" y="158045"/>
            <a:ext cx="3906895" cy="461505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07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Thank you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발표를 마치겠습니다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A27515-BD9C-441D-8F8A-209132E15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329183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</a:rPr>
              <a:t>모바일 이미지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아이디어</a:t>
            </a:r>
            <a:endParaRPr lang="ko-KR" altLang="en-US" sz="3600" b="1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71134" y="1340867"/>
            <a:ext cx="538036" cy="5380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271134" y="2249844"/>
            <a:ext cx="538036" cy="5380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271134" y="3158821"/>
            <a:ext cx="538036" cy="5380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71134" y="4067798"/>
            <a:ext cx="538036" cy="5380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96778" y="1379052"/>
            <a:ext cx="2635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집에서 즐길 수 있는 여가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생활로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인기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96778" y="2288029"/>
            <a:ext cx="252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작품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개수가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다양하지만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실제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사진 바탕 주문제작은 비쌈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6778" y="3287518"/>
            <a:ext cx="252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자동화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시스템을 도입한다면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6778" y="4198315"/>
            <a:ext cx="252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제품의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저렴화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및 대중화 기여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6E65D506-A13D-4B28-B9C7-0C3574086B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b="1561"/>
          <a:stretch>
            <a:fillRect/>
          </a:stretch>
        </p:blipFill>
        <p:spPr/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25137358-E48F-41F6-BEEC-4CB99E8CFAAB}"/>
              </a:ext>
            </a:extLst>
          </p:cNvPr>
          <p:cNvSpPr/>
          <p:nvPr/>
        </p:nvSpPr>
        <p:spPr>
          <a:xfrm>
            <a:off x="5361576" y="1429373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25" name="Block Arc 11">
            <a:extLst>
              <a:ext uri="{FF2B5EF4-FFF2-40B4-BE49-F238E27FC236}">
                <a16:creationId xmlns:a16="http://schemas.microsoft.com/office/drawing/2014/main" id="{51C32AD6-0AC2-4B3E-A803-80B445045B48}"/>
              </a:ext>
            </a:extLst>
          </p:cNvPr>
          <p:cNvSpPr/>
          <p:nvPr/>
        </p:nvSpPr>
        <p:spPr>
          <a:xfrm rot="10800000">
            <a:off x="5431398" y="4159860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20" panose="02030504000101010101" pitchFamily="18" charset="-127"/>
            </a:endParaRPr>
          </a:p>
        </p:txBody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DFE6046D-1A1F-4251-8C35-30AE503F7110}"/>
              </a:ext>
            </a:extLst>
          </p:cNvPr>
          <p:cNvSpPr/>
          <p:nvPr/>
        </p:nvSpPr>
        <p:spPr>
          <a:xfrm>
            <a:off x="5390131" y="2364049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8B30B5E5-FD28-48E0-AA90-B54AB4EB5E77}"/>
              </a:ext>
            </a:extLst>
          </p:cNvPr>
          <p:cNvSpPr>
            <a:spLocks noChangeAspect="1"/>
          </p:cNvSpPr>
          <p:nvPr/>
        </p:nvSpPr>
        <p:spPr>
          <a:xfrm>
            <a:off x="5380020" y="3258994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71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115616" y="3784706"/>
            <a:ext cx="1012591" cy="155196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327907" y="2913220"/>
            <a:ext cx="1666301" cy="162586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36" y="915566"/>
            <a:ext cx="2592288" cy="3923267"/>
          </a:xfrm>
          <a:prstGeom prst="rect">
            <a:avLst/>
          </a:prstGeom>
          <a:ln w="31750">
            <a:solidFill>
              <a:srgbClr val="0DD2D9"/>
            </a:solidFill>
          </a:ln>
        </p:spPr>
      </p:pic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33536" y="2627"/>
            <a:ext cx="9144000" cy="77653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필요성</a:t>
            </a:r>
            <a:endParaRPr lang="ko-KR" altLang="en-US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9144" y="1779662"/>
            <a:ext cx="334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피포</a:t>
            </a:r>
            <a:r>
              <a:rPr lang="ko-KR" altLang="en-US" sz="1400" b="1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 페인팅은 현재 유행하는 여가 활동</a:t>
            </a:r>
            <a:endParaRPr lang="en-US" altLang="ko-KR" sz="1400" b="1" dirty="0" smtClean="0"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pPr marL="93663" indent="-936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주문 </a:t>
            </a:r>
            <a:r>
              <a: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제작은 수작업이기 때문에 같은 사진에 </a:t>
            </a:r>
            <a:r>
              <a:rPr lang="ko-KR" altLang="en-US" sz="1400" b="1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대한 </a:t>
            </a:r>
            <a:r>
              <a: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결과물이 다를 수 </a:t>
            </a:r>
            <a:r>
              <a:rPr lang="ko-KR" altLang="en-US" sz="1400" b="1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있음</a:t>
            </a:r>
            <a:endParaRPr lang="en-US" altLang="ko-KR" sz="1400" b="1" dirty="0" smtClean="0"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  <a:p>
            <a:pPr marL="93663" indent="-936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제품이 비싸고 제작 기간이 길어서 소비자들의 </a:t>
            </a:r>
            <a:r>
              <a:rPr lang="ko-KR" altLang="en-US" sz="1400" b="1" dirty="0" smtClean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접근성이 </a:t>
            </a:r>
            <a:r>
              <a: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rPr>
              <a:t>낮음</a:t>
            </a:r>
          </a:p>
          <a:p>
            <a:pPr>
              <a:lnSpc>
                <a:spcPct val="200000"/>
              </a:lnSpc>
            </a:pPr>
            <a:endParaRPr lang="ko-KR" altLang="en-US" sz="1400" b="1" dirty="0">
              <a:latin typeface="-윤고딕330" panose="02030504000101010101" pitchFamily="18" charset="-127"/>
              <a:ea typeface="-윤고딕330" panose="02030504000101010101" pitchFamily="18" charset="-127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51920" y="-8737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635646"/>
            <a:ext cx="2209074" cy="3429716"/>
          </a:xfrm>
          <a:prstGeom prst="rect">
            <a:avLst/>
          </a:prstGeom>
          <a:ln w="31750">
            <a:solidFill>
              <a:srgbClr val="0DD2D9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320240" y="2602501"/>
            <a:ext cx="514368" cy="185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34608" y="2829030"/>
            <a:ext cx="514368" cy="1747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413619" y="1744833"/>
            <a:ext cx="1034641" cy="1788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64100" y="2571750"/>
            <a:ext cx="1251916" cy="13436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47864" y="3385105"/>
            <a:ext cx="1251916" cy="13436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목표</a:t>
            </a:r>
            <a:endParaRPr lang="ko-KR" altLang="en-US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3608" y="1772989"/>
            <a:ext cx="105119" cy="105119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414006" y="1357457"/>
            <a:ext cx="5750282" cy="566221"/>
            <a:chOff x="1472558" y="998559"/>
            <a:chExt cx="2765965" cy="566221"/>
          </a:xfrm>
        </p:grpSpPr>
        <p:sp>
          <p:nvSpPr>
            <p:cNvPr id="28" name="TextBox 27"/>
            <p:cNvSpPr txBox="1"/>
            <p:nvPr/>
          </p:nvSpPr>
          <p:spPr>
            <a:xfrm>
              <a:off x="1472558" y="1257003"/>
              <a:ext cx="2765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피포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 페인팅 도안 제작의 자동화 시스템 구현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414006" y="2162354"/>
            <a:ext cx="5750282" cy="566221"/>
            <a:chOff x="1472558" y="998559"/>
            <a:chExt cx="2765965" cy="566221"/>
          </a:xfrm>
        </p:grpSpPr>
        <p:sp>
          <p:nvSpPr>
            <p:cNvPr id="55" name="TextBox 54"/>
            <p:cNvSpPr txBox="1"/>
            <p:nvPr/>
          </p:nvSpPr>
          <p:spPr>
            <a:xfrm>
              <a:off x="1472558" y="1257003"/>
              <a:ext cx="2765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Flask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Framework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를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통해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Web Application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형태로 제작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414006" y="3003798"/>
            <a:ext cx="6182330" cy="781664"/>
            <a:chOff x="1472558" y="998559"/>
            <a:chExt cx="2765965" cy="781664"/>
          </a:xfrm>
        </p:grpSpPr>
        <p:sp>
          <p:nvSpPr>
            <p:cNvPr id="58" name="TextBox 57"/>
            <p:cNvSpPr txBox="1"/>
            <p:nvPr/>
          </p:nvSpPr>
          <p:spPr>
            <a:xfrm>
              <a:off x="1472558" y="1257003"/>
              <a:ext cx="2765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디자인에 익숙하지 않은 비전문가도 쉽게 사진을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피포페인팅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itchFamily="34" charset="0"/>
                </a:rPr>
                <a:t> 도안으로 제작 가능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43" name="Oval 7">
            <a:extLst>
              <a:ext uri="{FF2B5EF4-FFF2-40B4-BE49-F238E27FC236}">
                <a16:creationId xmlns:a16="http://schemas.microsoft.com/office/drawing/2014/main" id="{69555885-71E4-4CEB-9876-13731B5A4ACE}"/>
              </a:ext>
            </a:extLst>
          </p:cNvPr>
          <p:cNvSpPr/>
          <p:nvPr/>
        </p:nvSpPr>
        <p:spPr>
          <a:xfrm>
            <a:off x="1043608" y="2506737"/>
            <a:ext cx="105119" cy="105119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  <p:sp>
        <p:nvSpPr>
          <p:cNvPr id="44" name="Oval 7">
            <a:extLst>
              <a:ext uri="{FF2B5EF4-FFF2-40B4-BE49-F238E27FC236}">
                <a16:creationId xmlns:a16="http://schemas.microsoft.com/office/drawing/2014/main" id="{4BC61AD1-F357-4FD2-9C27-CD111FE9A1D2}"/>
              </a:ext>
            </a:extLst>
          </p:cNvPr>
          <p:cNvSpPr/>
          <p:nvPr/>
        </p:nvSpPr>
        <p:spPr>
          <a:xfrm>
            <a:off x="1043608" y="3356511"/>
            <a:ext cx="105119" cy="105119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2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cxnSpLocks/>
            <a:endCxn id="16" idx="3"/>
          </p:cNvCxnSpPr>
          <p:nvPr/>
        </p:nvCxnSpPr>
        <p:spPr>
          <a:xfrm flipV="1">
            <a:off x="3027803" y="2053273"/>
            <a:ext cx="1906296" cy="883279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endCxn id="18" idx="3"/>
          </p:cNvCxnSpPr>
          <p:nvPr/>
        </p:nvCxnSpPr>
        <p:spPr>
          <a:xfrm flipV="1">
            <a:off x="3027803" y="2462866"/>
            <a:ext cx="3432163" cy="473686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20" idx="2"/>
          </p:cNvCxnSpPr>
          <p:nvPr/>
        </p:nvCxnSpPr>
        <p:spPr>
          <a:xfrm>
            <a:off x="3027803" y="2936552"/>
            <a:ext cx="3849228" cy="553264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19" idx="2"/>
          </p:cNvCxnSpPr>
          <p:nvPr/>
        </p:nvCxnSpPr>
        <p:spPr>
          <a:xfrm>
            <a:off x="3027803" y="2936552"/>
            <a:ext cx="2554866" cy="1313501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73083" y="1765985"/>
            <a:ext cx="2510885" cy="25108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비싼 비용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/>
            </a:r>
            <a:b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en-US" altLang="ko-KR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긴 제작 시간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/>
            </a:r>
            <a:b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en-US" altLang="ko-KR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전문 지식 요구</a:t>
            </a:r>
            <a:endParaRPr lang="en-US" altLang="ko-KR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5613" y="2125512"/>
            <a:ext cx="1681564" cy="168156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기존</a:t>
            </a:r>
            <a:endParaRPr lang="en-US" altLang="ko-KR" sz="14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 err="1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피포페인팅</a:t>
            </a:r>
            <a:r>
              <a:rPr lang="ko-KR" altLang="en-US" sz="14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제작의 한계</a:t>
            </a:r>
          </a:p>
        </p:txBody>
      </p:sp>
      <p:sp>
        <p:nvSpPr>
          <p:cNvPr id="16" name="Oval 15"/>
          <p:cNvSpPr/>
          <p:nvPr/>
        </p:nvSpPr>
        <p:spPr>
          <a:xfrm>
            <a:off x="4765374" y="1069870"/>
            <a:ext cx="1152128" cy="11521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부분</a:t>
            </a:r>
            <a:endParaRPr lang="en-US" altLang="ko-KR" sz="1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자동화</a:t>
            </a:r>
          </a:p>
        </p:txBody>
      </p:sp>
      <p:sp>
        <p:nvSpPr>
          <p:cNvPr id="18" name="Oval 17"/>
          <p:cNvSpPr/>
          <p:nvPr/>
        </p:nvSpPr>
        <p:spPr>
          <a:xfrm>
            <a:off x="6287212" y="1455983"/>
            <a:ext cx="1179637" cy="117963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비용 절감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제작시간 단축</a:t>
            </a:r>
          </a:p>
        </p:txBody>
      </p:sp>
      <p:sp>
        <p:nvSpPr>
          <p:cNvPr id="19" name="Oval 18"/>
          <p:cNvSpPr/>
          <p:nvPr/>
        </p:nvSpPr>
        <p:spPr>
          <a:xfrm>
            <a:off x="5582669" y="3624100"/>
            <a:ext cx="1251905" cy="125190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아동 미술교육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치매 노인 치료</a:t>
            </a:r>
          </a:p>
        </p:txBody>
      </p:sp>
      <p:sp>
        <p:nvSpPr>
          <p:cNvPr id="20" name="Oval 19"/>
          <p:cNvSpPr/>
          <p:nvPr/>
        </p:nvSpPr>
        <p:spPr>
          <a:xfrm>
            <a:off x="6877031" y="2702762"/>
            <a:ext cx="1574108" cy="1574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남녀노소를 아우르는 여가 </a:t>
            </a:r>
            <a:r>
              <a:rPr lang="ko-KR" altLang="en-US" sz="12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활동 </a:t>
            </a:r>
            <a:r>
              <a:rPr lang="ko-KR" altLang="en-US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대중화</a:t>
            </a:r>
          </a:p>
        </p:txBody>
      </p:sp>
    </p:spTree>
    <p:extLst>
      <p:ext uri="{BB962C8B-B14F-4D97-AF65-F5344CB8AC3E}">
        <p14:creationId xmlns:p14="http://schemas.microsoft.com/office/powerpoint/2010/main" val="327210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371759"/>
            <a:ext cx="5472608" cy="39998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615A8E-F300-44C6-919E-89EF67541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83C993-BE2F-4439-B0A2-31B379C6FB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DD2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DD2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6407</TotalTime>
  <Words>439</Words>
  <Application>Microsoft Office PowerPoint</Application>
  <PresentationFormat>화면 슬라이드 쇼(16:9)</PresentationFormat>
  <Paragraphs>137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Arial Unicode MS</vt:lpstr>
      <vt:lpstr>맑은 고딕</vt:lpstr>
      <vt:lpstr>-윤고딕320</vt:lpstr>
      <vt:lpstr>-윤고딕330</vt:lpstr>
      <vt:lpstr>Arial</vt:lpstr>
      <vt:lpstr>Segoe UI Black</vt:lpstr>
      <vt:lpstr>Cover and End Slide Master</vt:lpstr>
      <vt:lpstr>Contents Slide Master</vt:lpstr>
      <vt:lpstr>Section Break Slide Master</vt:lpstr>
      <vt:lpstr>Easy Pipo</vt:lpstr>
      <vt:lpstr>목차</vt:lpstr>
      <vt:lpstr>Intro</vt:lpstr>
      <vt:lpstr>PowerPoint 프레젠테이션</vt:lpstr>
      <vt:lpstr>아이디어</vt:lpstr>
      <vt:lpstr>필요성</vt:lpstr>
      <vt:lpstr>목표</vt:lpstr>
      <vt:lpstr>기대효과</vt:lpstr>
      <vt:lpstr>Contents</vt:lpstr>
      <vt:lpstr>SW Architecture</vt:lpstr>
      <vt:lpstr>작업 분할 구조도 (WBS)</vt:lpstr>
      <vt:lpstr>순서도 (Flow Chart)</vt:lpstr>
      <vt:lpstr>Painting()</vt:lpstr>
      <vt:lpstr>DrawLine()</vt:lpstr>
      <vt:lpstr>Numbering()</vt:lpstr>
      <vt:lpstr>UI 설계 - INDEX</vt:lpstr>
      <vt:lpstr>UI 설계 - INDEX</vt:lpstr>
      <vt:lpstr>UI 설계 - INDEX</vt:lpstr>
      <vt:lpstr>UI 설계 – How to use</vt:lpstr>
      <vt:lpstr>UI 설계 – What is Pipo Painting?</vt:lpstr>
      <vt:lpstr>Results</vt:lpstr>
      <vt:lpstr>테스트</vt:lpstr>
      <vt:lpstr>테스트</vt:lpstr>
      <vt:lpstr>테스트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구민구</cp:lastModifiedBy>
  <cp:revision>459</cp:revision>
  <dcterms:created xsi:type="dcterms:W3CDTF">2016-11-07T07:00:36Z</dcterms:created>
  <dcterms:modified xsi:type="dcterms:W3CDTF">2021-08-25T06:52:03Z</dcterms:modified>
</cp:coreProperties>
</file>